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4"/>
  </p:sldMasterIdLst>
  <p:sldIdLst>
    <p:sldId id="256" r:id="rId5"/>
    <p:sldId id="266" r:id="rId6"/>
    <p:sldId id="257" r:id="rId7"/>
    <p:sldId id="258" r:id="rId8"/>
    <p:sldId id="259" r:id="rId9"/>
    <p:sldId id="260" r:id="rId10"/>
    <p:sldId id="261" r:id="rId11"/>
    <p:sldId id="262" r:id="rId12"/>
    <p:sldId id="264" r:id="rId13"/>
    <p:sldId id="26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image" Target="../media/image10.svg"/><Relationship Id="rId1" Type="http://schemas.openxmlformats.org/officeDocument/2006/relationships/image" Target="../media/image17.png"/><Relationship Id="rId6" Type="http://schemas.openxmlformats.org/officeDocument/2006/relationships/image" Target="../media/image14.svg"/><Relationship Id="rId5" Type="http://schemas.openxmlformats.org/officeDocument/2006/relationships/image" Target="../media/image19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6_2">
  <dgm:title val=""/>
  <dgm:desc val=""/>
  <dgm:catLst>
    <dgm:cat type="accent6" pri="16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ECFC05-8BED-4F0C-B9CC-DB260F26010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6_2" csCatId="accent6" phldr="1"/>
      <dgm:spPr/>
      <dgm:t>
        <a:bodyPr/>
        <a:lstStyle/>
        <a:p>
          <a:endParaRPr lang="en-US"/>
        </a:p>
      </dgm:t>
    </dgm:pt>
    <dgm:pt modelId="{A69E3016-A759-4B5D-9753-6EBA3E99291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This is where the scene is set, where the story begins</a:t>
          </a:r>
          <a:endParaRPr lang="en-US"/>
        </a:p>
      </dgm:t>
    </dgm:pt>
    <dgm:pt modelId="{4D905168-F511-40C1-92C3-0DBC11839C27}" type="parTrans" cxnId="{04F16BD3-9496-466F-9A60-F0714D7E14B2}">
      <dgm:prSet/>
      <dgm:spPr/>
      <dgm:t>
        <a:bodyPr/>
        <a:lstStyle/>
        <a:p>
          <a:endParaRPr lang="en-US"/>
        </a:p>
      </dgm:t>
    </dgm:pt>
    <dgm:pt modelId="{FFB5987D-FA26-43A3-BBB3-D939D3FA09E6}" type="sibTrans" cxnId="{04F16BD3-9496-466F-9A60-F0714D7E14B2}">
      <dgm:prSet/>
      <dgm:spPr/>
      <dgm:t>
        <a:bodyPr/>
        <a:lstStyle/>
        <a:p>
          <a:endParaRPr lang="en-US"/>
        </a:p>
      </dgm:t>
    </dgm:pt>
    <dgm:pt modelId="{A1977102-058A-403D-826C-60C40618DE3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Characters are introduced, and place, location and time are often revealed </a:t>
          </a:r>
          <a:endParaRPr lang="en-US" dirty="0"/>
        </a:p>
      </dgm:t>
    </dgm:pt>
    <dgm:pt modelId="{7FEAC3E0-0B3A-49E1-B1CA-DE2782D9869F}" type="parTrans" cxnId="{DD36FC66-628D-4D15-8B8D-4EFFD56C98C8}">
      <dgm:prSet/>
      <dgm:spPr/>
      <dgm:t>
        <a:bodyPr/>
        <a:lstStyle/>
        <a:p>
          <a:endParaRPr lang="en-US"/>
        </a:p>
      </dgm:t>
    </dgm:pt>
    <dgm:pt modelId="{900FAB3E-A81C-4A8A-B7AC-DAF4731F0909}" type="sibTrans" cxnId="{DD36FC66-628D-4D15-8B8D-4EFFD56C98C8}">
      <dgm:prSet/>
      <dgm:spPr/>
      <dgm:t>
        <a:bodyPr/>
        <a:lstStyle/>
        <a:p>
          <a:endParaRPr lang="en-US"/>
        </a:p>
      </dgm:t>
    </dgm:pt>
    <dgm:pt modelId="{27E15236-2437-48D6-8623-B0F05AA732A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Background information can be communicated </a:t>
          </a:r>
          <a:endParaRPr lang="en-US"/>
        </a:p>
      </dgm:t>
    </dgm:pt>
    <dgm:pt modelId="{639BA352-CB40-42D7-ADE2-E6EA9AD55A29}" type="parTrans" cxnId="{06D23A02-5E85-4AB1-8642-AA1A9E67C00B}">
      <dgm:prSet/>
      <dgm:spPr/>
      <dgm:t>
        <a:bodyPr/>
        <a:lstStyle/>
        <a:p>
          <a:endParaRPr lang="en-US"/>
        </a:p>
      </dgm:t>
    </dgm:pt>
    <dgm:pt modelId="{7B8D8F20-AE48-490C-AB4C-FC552BBA173D}" type="sibTrans" cxnId="{06D23A02-5E85-4AB1-8642-AA1A9E67C00B}">
      <dgm:prSet/>
      <dgm:spPr/>
      <dgm:t>
        <a:bodyPr/>
        <a:lstStyle/>
        <a:p>
          <a:endParaRPr lang="en-US"/>
        </a:p>
      </dgm:t>
    </dgm:pt>
    <dgm:pt modelId="{5E5DF6D3-1811-4127-8CA9-FE33A3AA5771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It is crucial as without exposition a story will not make sense </a:t>
          </a:r>
          <a:endParaRPr lang="en-US" dirty="0"/>
        </a:p>
      </dgm:t>
    </dgm:pt>
    <dgm:pt modelId="{626B3D8D-8032-4C02-8059-25933A4B95D1}" type="parTrans" cxnId="{3CE3D2D0-E502-4BD4-B130-7120B60CA0ED}">
      <dgm:prSet/>
      <dgm:spPr/>
      <dgm:t>
        <a:bodyPr/>
        <a:lstStyle/>
        <a:p>
          <a:endParaRPr lang="en-US"/>
        </a:p>
      </dgm:t>
    </dgm:pt>
    <dgm:pt modelId="{2BC95FA6-7412-42CF-B866-69FB01C0B76B}" type="sibTrans" cxnId="{3CE3D2D0-E502-4BD4-B130-7120B60CA0ED}">
      <dgm:prSet/>
      <dgm:spPr/>
      <dgm:t>
        <a:bodyPr/>
        <a:lstStyle/>
        <a:p>
          <a:endParaRPr lang="en-US"/>
        </a:p>
      </dgm:t>
    </dgm:pt>
    <dgm:pt modelId="{F74220A4-3951-4F8D-A9CF-E2B79F3D1B79}" type="pres">
      <dgm:prSet presAssocID="{34ECFC05-8BED-4F0C-B9CC-DB260F260108}" presName="root" presStyleCnt="0">
        <dgm:presLayoutVars>
          <dgm:dir/>
          <dgm:resizeHandles val="exact"/>
        </dgm:presLayoutVars>
      </dgm:prSet>
      <dgm:spPr/>
    </dgm:pt>
    <dgm:pt modelId="{CAD93E7F-A8CC-4AF1-AED8-EF5700C5FAD3}" type="pres">
      <dgm:prSet presAssocID="{A69E3016-A759-4B5D-9753-6EBA3E992910}" presName="compNode" presStyleCnt="0"/>
      <dgm:spPr/>
    </dgm:pt>
    <dgm:pt modelId="{5BDEA5A1-F608-4229-91AF-985B6B415FD3}" type="pres">
      <dgm:prSet presAssocID="{A69E3016-A759-4B5D-9753-6EBA3E992910}" presName="bgRect" presStyleLbl="bgShp" presStyleIdx="0" presStyleCnt="4"/>
      <dgm:spPr/>
    </dgm:pt>
    <dgm:pt modelId="{98388AFE-EC49-4DBA-A84B-6C1C433E88CC}" type="pres">
      <dgm:prSet presAssocID="{A69E3016-A759-4B5D-9753-6EBA3E992910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oker Hat"/>
        </a:ext>
      </dgm:extLst>
    </dgm:pt>
    <dgm:pt modelId="{B9E7DC79-893C-4078-98A4-EE1205016036}" type="pres">
      <dgm:prSet presAssocID="{A69E3016-A759-4B5D-9753-6EBA3E992910}" presName="spaceRect" presStyleCnt="0"/>
      <dgm:spPr/>
    </dgm:pt>
    <dgm:pt modelId="{165E1216-E6DD-48FB-A7D7-5FE94C7151DE}" type="pres">
      <dgm:prSet presAssocID="{A69E3016-A759-4B5D-9753-6EBA3E992910}" presName="parTx" presStyleLbl="revTx" presStyleIdx="0" presStyleCnt="4">
        <dgm:presLayoutVars>
          <dgm:chMax val="0"/>
          <dgm:chPref val="0"/>
        </dgm:presLayoutVars>
      </dgm:prSet>
      <dgm:spPr/>
    </dgm:pt>
    <dgm:pt modelId="{B0172792-ED99-4670-BC9B-7FC5CDE60AE4}" type="pres">
      <dgm:prSet presAssocID="{FFB5987D-FA26-43A3-BBB3-D939D3FA09E6}" presName="sibTrans" presStyleCnt="0"/>
      <dgm:spPr/>
    </dgm:pt>
    <dgm:pt modelId="{CC8A3A90-59F0-45E5-9910-DA506B2E2C29}" type="pres">
      <dgm:prSet presAssocID="{A1977102-058A-403D-826C-60C40618DE38}" presName="compNode" presStyleCnt="0"/>
      <dgm:spPr/>
    </dgm:pt>
    <dgm:pt modelId="{3D707398-FB44-463F-86FD-C01500CB2D60}" type="pres">
      <dgm:prSet presAssocID="{A1977102-058A-403D-826C-60C40618DE38}" presName="bgRect" presStyleLbl="bgShp" presStyleIdx="1" presStyleCnt="4"/>
      <dgm:spPr/>
    </dgm:pt>
    <dgm:pt modelId="{EC5D56A5-E121-4BAC-BC68-D3844A80226C}" type="pres">
      <dgm:prSet presAssocID="{A1977102-058A-403D-826C-60C40618DE3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DE5D5D1E-22A2-4AE6-A768-2AE3E5341B22}" type="pres">
      <dgm:prSet presAssocID="{A1977102-058A-403D-826C-60C40618DE38}" presName="spaceRect" presStyleCnt="0"/>
      <dgm:spPr/>
    </dgm:pt>
    <dgm:pt modelId="{A0640C52-8913-4752-9719-FC429BF17EBE}" type="pres">
      <dgm:prSet presAssocID="{A1977102-058A-403D-826C-60C40618DE38}" presName="parTx" presStyleLbl="revTx" presStyleIdx="1" presStyleCnt="4">
        <dgm:presLayoutVars>
          <dgm:chMax val="0"/>
          <dgm:chPref val="0"/>
        </dgm:presLayoutVars>
      </dgm:prSet>
      <dgm:spPr/>
    </dgm:pt>
    <dgm:pt modelId="{300614BC-C1EF-4ABE-A827-8B88044D18EC}" type="pres">
      <dgm:prSet presAssocID="{900FAB3E-A81C-4A8A-B7AC-DAF4731F0909}" presName="sibTrans" presStyleCnt="0"/>
      <dgm:spPr/>
    </dgm:pt>
    <dgm:pt modelId="{FEC64EE8-DAA9-4B4A-8C3A-31D786BCB1B4}" type="pres">
      <dgm:prSet presAssocID="{27E15236-2437-48D6-8623-B0F05AA732A3}" presName="compNode" presStyleCnt="0"/>
      <dgm:spPr/>
    </dgm:pt>
    <dgm:pt modelId="{89B6C8B0-BC33-4A0B-B74B-C797CE5C08C5}" type="pres">
      <dgm:prSet presAssocID="{27E15236-2437-48D6-8623-B0F05AA732A3}" presName="bgRect" presStyleLbl="bgShp" presStyleIdx="2" presStyleCnt="4"/>
      <dgm:spPr/>
    </dgm:pt>
    <dgm:pt modelId="{4AD0F06F-D9A8-41EB-84B6-6765E7B0A47E}" type="pres">
      <dgm:prSet presAssocID="{27E15236-2437-48D6-8623-B0F05AA732A3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gaphone"/>
        </a:ext>
      </dgm:extLst>
    </dgm:pt>
    <dgm:pt modelId="{004BC2E9-051D-41C3-82E3-497E567EE5EE}" type="pres">
      <dgm:prSet presAssocID="{27E15236-2437-48D6-8623-B0F05AA732A3}" presName="spaceRect" presStyleCnt="0"/>
      <dgm:spPr/>
    </dgm:pt>
    <dgm:pt modelId="{F4E6B6E8-1DD0-4FCC-A2DD-53C958CA0A48}" type="pres">
      <dgm:prSet presAssocID="{27E15236-2437-48D6-8623-B0F05AA732A3}" presName="parTx" presStyleLbl="revTx" presStyleIdx="2" presStyleCnt="4">
        <dgm:presLayoutVars>
          <dgm:chMax val="0"/>
          <dgm:chPref val="0"/>
        </dgm:presLayoutVars>
      </dgm:prSet>
      <dgm:spPr/>
    </dgm:pt>
    <dgm:pt modelId="{A3E64597-988B-4BF9-8140-183289A5547D}" type="pres">
      <dgm:prSet presAssocID="{7B8D8F20-AE48-490C-AB4C-FC552BBA173D}" presName="sibTrans" presStyleCnt="0"/>
      <dgm:spPr/>
    </dgm:pt>
    <dgm:pt modelId="{052D0217-80FB-459A-A6E4-8820663C10B1}" type="pres">
      <dgm:prSet presAssocID="{5E5DF6D3-1811-4127-8CA9-FE33A3AA5771}" presName="compNode" presStyleCnt="0"/>
      <dgm:spPr/>
    </dgm:pt>
    <dgm:pt modelId="{3EB32733-75F4-45FB-8E72-19028591ED7F}" type="pres">
      <dgm:prSet presAssocID="{5E5DF6D3-1811-4127-8CA9-FE33A3AA5771}" presName="bgRect" presStyleLbl="bgShp" presStyleIdx="3" presStyleCnt="4"/>
      <dgm:spPr/>
    </dgm:pt>
    <dgm:pt modelId="{1E53C953-FC71-4614-88C6-E7191D97A214}" type="pres">
      <dgm:prSet presAssocID="{5E5DF6D3-1811-4127-8CA9-FE33A3AA577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rritant"/>
        </a:ext>
      </dgm:extLst>
    </dgm:pt>
    <dgm:pt modelId="{E68380C7-BD30-4167-9E76-BDF15A3B5E79}" type="pres">
      <dgm:prSet presAssocID="{5E5DF6D3-1811-4127-8CA9-FE33A3AA5771}" presName="spaceRect" presStyleCnt="0"/>
      <dgm:spPr/>
    </dgm:pt>
    <dgm:pt modelId="{EEC8F54D-06B7-479B-BB6E-A8BAB285F22A}" type="pres">
      <dgm:prSet presAssocID="{5E5DF6D3-1811-4127-8CA9-FE33A3AA5771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06D23A02-5E85-4AB1-8642-AA1A9E67C00B}" srcId="{34ECFC05-8BED-4F0C-B9CC-DB260F260108}" destId="{27E15236-2437-48D6-8623-B0F05AA732A3}" srcOrd="2" destOrd="0" parTransId="{639BA352-CB40-42D7-ADE2-E6EA9AD55A29}" sibTransId="{7B8D8F20-AE48-490C-AB4C-FC552BBA173D}"/>
    <dgm:cxn modelId="{E3B0CC1E-5F87-46F3-A3FE-37F75CBF78A8}" type="presOf" srcId="{5E5DF6D3-1811-4127-8CA9-FE33A3AA5771}" destId="{EEC8F54D-06B7-479B-BB6E-A8BAB285F22A}" srcOrd="0" destOrd="0" presId="urn:microsoft.com/office/officeart/2018/2/layout/IconVerticalSolidList"/>
    <dgm:cxn modelId="{0A07EC3F-A341-4994-A79D-9271EE62CEF8}" type="presOf" srcId="{A1977102-058A-403D-826C-60C40618DE38}" destId="{A0640C52-8913-4752-9719-FC429BF17EBE}" srcOrd="0" destOrd="0" presId="urn:microsoft.com/office/officeart/2018/2/layout/IconVerticalSolidList"/>
    <dgm:cxn modelId="{DD36FC66-628D-4D15-8B8D-4EFFD56C98C8}" srcId="{34ECFC05-8BED-4F0C-B9CC-DB260F260108}" destId="{A1977102-058A-403D-826C-60C40618DE38}" srcOrd="1" destOrd="0" parTransId="{7FEAC3E0-0B3A-49E1-B1CA-DE2782D9869F}" sibTransId="{900FAB3E-A81C-4A8A-B7AC-DAF4731F0909}"/>
    <dgm:cxn modelId="{FCE0FA9F-0332-4424-ADD5-D141E7EB6303}" type="presOf" srcId="{27E15236-2437-48D6-8623-B0F05AA732A3}" destId="{F4E6B6E8-1DD0-4FCC-A2DD-53C958CA0A48}" srcOrd="0" destOrd="0" presId="urn:microsoft.com/office/officeart/2018/2/layout/IconVerticalSolidList"/>
    <dgm:cxn modelId="{3C3871B6-35C1-4E71-A75F-C903F3CDAE1B}" type="presOf" srcId="{A69E3016-A759-4B5D-9753-6EBA3E992910}" destId="{165E1216-E6DD-48FB-A7D7-5FE94C7151DE}" srcOrd="0" destOrd="0" presId="urn:microsoft.com/office/officeart/2018/2/layout/IconVerticalSolidList"/>
    <dgm:cxn modelId="{3CE3D2D0-E502-4BD4-B130-7120B60CA0ED}" srcId="{34ECFC05-8BED-4F0C-B9CC-DB260F260108}" destId="{5E5DF6D3-1811-4127-8CA9-FE33A3AA5771}" srcOrd="3" destOrd="0" parTransId="{626B3D8D-8032-4C02-8059-25933A4B95D1}" sibTransId="{2BC95FA6-7412-42CF-B866-69FB01C0B76B}"/>
    <dgm:cxn modelId="{04F16BD3-9496-466F-9A60-F0714D7E14B2}" srcId="{34ECFC05-8BED-4F0C-B9CC-DB260F260108}" destId="{A69E3016-A759-4B5D-9753-6EBA3E992910}" srcOrd="0" destOrd="0" parTransId="{4D905168-F511-40C1-92C3-0DBC11839C27}" sibTransId="{FFB5987D-FA26-43A3-BBB3-D939D3FA09E6}"/>
    <dgm:cxn modelId="{91ED24EC-0058-45DC-A04B-512672DFE511}" type="presOf" srcId="{34ECFC05-8BED-4F0C-B9CC-DB260F260108}" destId="{F74220A4-3951-4F8D-A9CF-E2B79F3D1B79}" srcOrd="0" destOrd="0" presId="urn:microsoft.com/office/officeart/2018/2/layout/IconVerticalSolidList"/>
    <dgm:cxn modelId="{96F6D44A-5CBC-4721-B7E8-A8E80F1371A9}" type="presParOf" srcId="{F74220A4-3951-4F8D-A9CF-E2B79F3D1B79}" destId="{CAD93E7F-A8CC-4AF1-AED8-EF5700C5FAD3}" srcOrd="0" destOrd="0" presId="urn:microsoft.com/office/officeart/2018/2/layout/IconVerticalSolidList"/>
    <dgm:cxn modelId="{DB15D62D-3E2F-4A1D-8F9B-7ABD6A7864C5}" type="presParOf" srcId="{CAD93E7F-A8CC-4AF1-AED8-EF5700C5FAD3}" destId="{5BDEA5A1-F608-4229-91AF-985B6B415FD3}" srcOrd="0" destOrd="0" presId="urn:microsoft.com/office/officeart/2018/2/layout/IconVerticalSolidList"/>
    <dgm:cxn modelId="{251654DE-1703-4FC4-BA9D-ADC3D4AF0D67}" type="presParOf" srcId="{CAD93E7F-A8CC-4AF1-AED8-EF5700C5FAD3}" destId="{98388AFE-EC49-4DBA-A84B-6C1C433E88CC}" srcOrd="1" destOrd="0" presId="urn:microsoft.com/office/officeart/2018/2/layout/IconVerticalSolidList"/>
    <dgm:cxn modelId="{D62ADC33-95DB-46C0-B491-805AE4BD6DC3}" type="presParOf" srcId="{CAD93E7F-A8CC-4AF1-AED8-EF5700C5FAD3}" destId="{B9E7DC79-893C-4078-98A4-EE1205016036}" srcOrd="2" destOrd="0" presId="urn:microsoft.com/office/officeart/2018/2/layout/IconVerticalSolidList"/>
    <dgm:cxn modelId="{91C05457-E720-456F-9946-05A153B82D70}" type="presParOf" srcId="{CAD93E7F-A8CC-4AF1-AED8-EF5700C5FAD3}" destId="{165E1216-E6DD-48FB-A7D7-5FE94C7151DE}" srcOrd="3" destOrd="0" presId="urn:microsoft.com/office/officeart/2018/2/layout/IconVerticalSolidList"/>
    <dgm:cxn modelId="{511518B5-4522-4E35-8B0F-37784869DB1B}" type="presParOf" srcId="{F74220A4-3951-4F8D-A9CF-E2B79F3D1B79}" destId="{B0172792-ED99-4670-BC9B-7FC5CDE60AE4}" srcOrd="1" destOrd="0" presId="urn:microsoft.com/office/officeart/2018/2/layout/IconVerticalSolidList"/>
    <dgm:cxn modelId="{EE16F565-29E8-4B40-A8FE-DCE77E9EDC42}" type="presParOf" srcId="{F74220A4-3951-4F8D-A9CF-E2B79F3D1B79}" destId="{CC8A3A90-59F0-45E5-9910-DA506B2E2C29}" srcOrd="2" destOrd="0" presId="urn:microsoft.com/office/officeart/2018/2/layout/IconVerticalSolidList"/>
    <dgm:cxn modelId="{B1A0409A-BA53-405F-AE2A-448CE825A596}" type="presParOf" srcId="{CC8A3A90-59F0-45E5-9910-DA506B2E2C29}" destId="{3D707398-FB44-463F-86FD-C01500CB2D60}" srcOrd="0" destOrd="0" presId="urn:microsoft.com/office/officeart/2018/2/layout/IconVerticalSolidList"/>
    <dgm:cxn modelId="{F287C6C1-E5CA-4843-A3D8-9B21CA66CD59}" type="presParOf" srcId="{CC8A3A90-59F0-45E5-9910-DA506B2E2C29}" destId="{EC5D56A5-E121-4BAC-BC68-D3844A80226C}" srcOrd="1" destOrd="0" presId="urn:microsoft.com/office/officeart/2018/2/layout/IconVerticalSolidList"/>
    <dgm:cxn modelId="{94F03620-EC46-447B-849E-517EE4205921}" type="presParOf" srcId="{CC8A3A90-59F0-45E5-9910-DA506B2E2C29}" destId="{DE5D5D1E-22A2-4AE6-A768-2AE3E5341B22}" srcOrd="2" destOrd="0" presId="urn:microsoft.com/office/officeart/2018/2/layout/IconVerticalSolidList"/>
    <dgm:cxn modelId="{812DA812-4150-4535-A21B-9420A3FBE336}" type="presParOf" srcId="{CC8A3A90-59F0-45E5-9910-DA506B2E2C29}" destId="{A0640C52-8913-4752-9719-FC429BF17EBE}" srcOrd="3" destOrd="0" presId="urn:microsoft.com/office/officeart/2018/2/layout/IconVerticalSolidList"/>
    <dgm:cxn modelId="{BFF27BB1-0346-41F1-A6A6-C188F78AC4B1}" type="presParOf" srcId="{F74220A4-3951-4F8D-A9CF-E2B79F3D1B79}" destId="{300614BC-C1EF-4ABE-A827-8B88044D18EC}" srcOrd="3" destOrd="0" presId="urn:microsoft.com/office/officeart/2018/2/layout/IconVerticalSolidList"/>
    <dgm:cxn modelId="{29D4AF2A-5EC8-4A71-8023-7942EC5BD6B0}" type="presParOf" srcId="{F74220A4-3951-4F8D-A9CF-E2B79F3D1B79}" destId="{FEC64EE8-DAA9-4B4A-8C3A-31D786BCB1B4}" srcOrd="4" destOrd="0" presId="urn:microsoft.com/office/officeart/2018/2/layout/IconVerticalSolidList"/>
    <dgm:cxn modelId="{ABD51316-EA14-491A-A27A-4047022E2B75}" type="presParOf" srcId="{FEC64EE8-DAA9-4B4A-8C3A-31D786BCB1B4}" destId="{89B6C8B0-BC33-4A0B-B74B-C797CE5C08C5}" srcOrd="0" destOrd="0" presId="urn:microsoft.com/office/officeart/2018/2/layout/IconVerticalSolidList"/>
    <dgm:cxn modelId="{95FF0A2F-B548-48DD-8493-8751009FC443}" type="presParOf" srcId="{FEC64EE8-DAA9-4B4A-8C3A-31D786BCB1B4}" destId="{4AD0F06F-D9A8-41EB-84B6-6765E7B0A47E}" srcOrd="1" destOrd="0" presId="urn:microsoft.com/office/officeart/2018/2/layout/IconVerticalSolidList"/>
    <dgm:cxn modelId="{2B0F6AB9-F0E2-4E7C-AD0B-837A8271CC73}" type="presParOf" srcId="{FEC64EE8-DAA9-4B4A-8C3A-31D786BCB1B4}" destId="{004BC2E9-051D-41C3-82E3-497E567EE5EE}" srcOrd="2" destOrd="0" presId="urn:microsoft.com/office/officeart/2018/2/layout/IconVerticalSolidList"/>
    <dgm:cxn modelId="{FA13AB36-6510-425E-93F8-972451DB0A8F}" type="presParOf" srcId="{FEC64EE8-DAA9-4B4A-8C3A-31D786BCB1B4}" destId="{F4E6B6E8-1DD0-4FCC-A2DD-53C958CA0A48}" srcOrd="3" destOrd="0" presId="urn:microsoft.com/office/officeart/2018/2/layout/IconVerticalSolidList"/>
    <dgm:cxn modelId="{818996E5-F490-48BD-B61F-D709E0C150B5}" type="presParOf" srcId="{F74220A4-3951-4F8D-A9CF-E2B79F3D1B79}" destId="{A3E64597-988B-4BF9-8140-183289A5547D}" srcOrd="5" destOrd="0" presId="urn:microsoft.com/office/officeart/2018/2/layout/IconVerticalSolidList"/>
    <dgm:cxn modelId="{A78500F8-1939-479C-87EF-61AB004FD131}" type="presParOf" srcId="{F74220A4-3951-4F8D-A9CF-E2B79F3D1B79}" destId="{052D0217-80FB-459A-A6E4-8820663C10B1}" srcOrd="6" destOrd="0" presId="urn:microsoft.com/office/officeart/2018/2/layout/IconVerticalSolidList"/>
    <dgm:cxn modelId="{31D7D187-C7B1-4D6D-BCC4-73887D2ECECC}" type="presParOf" srcId="{052D0217-80FB-459A-A6E4-8820663C10B1}" destId="{3EB32733-75F4-45FB-8E72-19028591ED7F}" srcOrd="0" destOrd="0" presId="urn:microsoft.com/office/officeart/2018/2/layout/IconVerticalSolidList"/>
    <dgm:cxn modelId="{9A0E60E8-3DA3-4BCD-BBAE-C10B9F29FE27}" type="presParOf" srcId="{052D0217-80FB-459A-A6E4-8820663C10B1}" destId="{1E53C953-FC71-4614-88C6-E7191D97A214}" srcOrd="1" destOrd="0" presId="urn:microsoft.com/office/officeart/2018/2/layout/IconVerticalSolidList"/>
    <dgm:cxn modelId="{19E71233-8F94-41A0-AB75-30AA52D70784}" type="presParOf" srcId="{052D0217-80FB-459A-A6E4-8820663C10B1}" destId="{E68380C7-BD30-4167-9E76-BDF15A3B5E79}" srcOrd="2" destOrd="0" presId="urn:microsoft.com/office/officeart/2018/2/layout/IconVerticalSolidList"/>
    <dgm:cxn modelId="{B1798C2D-3F4F-49E1-957A-25DDDA10709F}" type="presParOf" srcId="{052D0217-80FB-459A-A6E4-8820663C10B1}" destId="{EEC8F54D-06B7-479B-BB6E-A8BAB285F22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DEA5A1-F608-4229-91AF-985B6B415FD3}">
      <dsp:nvSpPr>
        <dsp:cNvPr id="0" name=""/>
        <dsp:cNvSpPr/>
      </dsp:nvSpPr>
      <dsp:spPr>
        <a:xfrm>
          <a:off x="0" y="1541"/>
          <a:ext cx="10353675" cy="7814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388AFE-EC49-4DBA-A84B-6C1C433E88CC}">
      <dsp:nvSpPr>
        <dsp:cNvPr id="0" name=""/>
        <dsp:cNvSpPr/>
      </dsp:nvSpPr>
      <dsp:spPr>
        <a:xfrm>
          <a:off x="236374" y="177357"/>
          <a:ext cx="429771" cy="42977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5E1216-E6DD-48FB-A7D7-5FE94C7151DE}">
      <dsp:nvSpPr>
        <dsp:cNvPr id="0" name=""/>
        <dsp:cNvSpPr/>
      </dsp:nvSpPr>
      <dsp:spPr>
        <a:xfrm>
          <a:off x="902521" y="1541"/>
          <a:ext cx="9451153" cy="7814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699" tIns="82699" rIns="82699" bIns="82699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This is where the scene is set, where the story begins</a:t>
          </a:r>
          <a:endParaRPr lang="en-US" sz="2200" kern="1200"/>
        </a:p>
      </dsp:txBody>
      <dsp:txXfrm>
        <a:off x="902521" y="1541"/>
        <a:ext cx="9451153" cy="781403"/>
      </dsp:txXfrm>
    </dsp:sp>
    <dsp:sp modelId="{3D707398-FB44-463F-86FD-C01500CB2D60}">
      <dsp:nvSpPr>
        <dsp:cNvPr id="0" name=""/>
        <dsp:cNvSpPr/>
      </dsp:nvSpPr>
      <dsp:spPr>
        <a:xfrm>
          <a:off x="0" y="978296"/>
          <a:ext cx="10353675" cy="7814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5D56A5-E121-4BAC-BC68-D3844A80226C}">
      <dsp:nvSpPr>
        <dsp:cNvPr id="0" name=""/>
        <dsp:cNvSpPr/>
      </dsp:nvSpPr>
      <dsp:spPr>
        <a:xfrm>
          <a:off x="236374" y="1154111"/>
          <a:ext cx="429771" cy="42977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640C52-8913-4752-9719-FC429BF17EBE}">
      <dsp:nvSpPr>
        <dsp:cNvPr id="0" name=""/>
        <dsp:cNvSpPr/>
      </dsp:nvSpPr>
      <dsp:spPr>
        <a:xfrm>
          <a:off x="902521" y="978296"/>
          <a:ext cx="9451153" cy="7814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699" tIns="82699" rIns="82699" bIns="82699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Characters are introduced, and place, location and time are often revealed </a:t>
          </a:r>
          <a:endParaRPr lang="en-US" sz="2200" kern="1200" dirty="0"/>
        </a:p>
      </dsp:txBody>
      <dsp:txXfrm>
        <a:off x="902521" y="978296"/>
        <a:ext cx="9451153" cy="781403"/>
      </dsp:txXfrm>
    </dsp:sp>
    <dsp:sp modelId="{89B6C8B0-BC33-4A0B-B74B-C797CE5C08C5}">
      <dsp:nvSpPr>
        <dsp:cNvPr id="0" name=""/>
        <dsp:cNvSpPr/>
      </dsp:nvSpPr>
      <dsp:spPr>
        <a:xfrm>
          <a:off x="0" y="1955050"/>
          <a:ext cx="10353675" cy="7814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D0F06F-D9A8-41EB-84B6-6765E7B0A47E}">
      <dsp:nvSpPr>
        <dsp:cNvPr id="0" name=""/>
        <dsp:cNvSpPr/>
      </dsp:nvSpPr>
      <dsp:spPr>
        <a:xfrm>
          <a:off x="236374" y="2130866"/>
          <a:ext cx="429771" cy="42977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E6B6E8-1DD0-4FCC-A2DD-53C958CA0A48}">
      <dsp:nvSpPr>
        <dsp:cNvPr id="0" name=""/>
        <dsp:cNvSpPr/>
      </dsp:nvSpPr>
      <dsp:spPr>
        <a:xfrm>
          <a:off x="902521" y="1955050"/>
          <a:ext cx="9451153" cy="7814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699" tIns="82699" rIns="82699" bIns="82699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Background information can be communicated </a:t>
          </a:r>
          <a:endParaRPr lang="en-US" sz="2200" kern="1200"/>
        </a:p>
      </dsp:txBody>
      <dsp:txXfrm>
        <a:off x="902521" y="1955050"/>
        <a:ext cx="9451153" cy="781403"/>
      </dsp:txXfrm>
    </dsp:sp>
    <dsp:sp modelId="{3EB32733-75F4-45FB-8E72-19028591ED7F}">
      <dsp:nvSpPr>
        <dsp:cNvPr id="0" name=""/>
        <dsp:cNvSpPr/>
      </dsp:nvSpPr>
      <dsp:spPr>
        <a:xfrm>
          <a:off x="0" y="2931804"/>
          <a:ext cx="10353675" cy="7814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53C953-FC71-4614-88C6-E7191D97A214}">
      <dsp:nvSpPr>
        <dsp:cNvPr id="0" name=""/>
        <dsp:cNvSpPr/>
      </dsp:nvSpPr>
      <dsp:spPr>
        <a:xfrm>
          <a:off x="236374" y="3107620"/>
          <a:ext cx="429771" cy="42977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C8F54D-06B7-479B-BB6E-A8BAB285F22A}">
      <dsp:nvSpPr>
        <dsp:cNvPr id="0" name=""/>
        <dsp:cNvSpPr/>
      </dsp:nvSpPr>
      <dsp:spPr>
        <a:xfrm>
          <a:off x="902521" y="2931804"/>
          <a:ext cx="9451153" cy="7814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699" tIns="82699" rIns="82699" bIns="82699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It is crucial as without exposition a story will not make sense </a:t>
          </a:r>
          <a:endParaRPr lang="en-US" sz="2200" kern="1200" dirty="0"/>
        </a:p>
      </dsp:txBody>
      <dsp:txXfrm>
        <a:off x="902521" y="2931804"/>
        <a:ext cx="9451153" cy="7814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608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266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572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4258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966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924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709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833E-1B6D-415F-AD29-75AE8C43BD0D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6997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596F-08A7-4B70-989A-F2B1CF31E66B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021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066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504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53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846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22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92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43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56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3166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5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hf sldNum="0"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800" i="1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udiobinder.com/blog/what-is-conflict-in-a-story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itcharts.com/literary-devices-and-terms/climax-plo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odosdicenlomismo.blogspot.com/2011_10_01_archive.html" TargetMode="External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>
            <a:extLst>
              <a:ext uri="{FF2B5EF4-FFF2-40B4-BE49-F238E27FC236}">
                <a16:creationId xmlns:a16="http://schemas.microsoft.com/office/drawing/2014/main" id="{1E1C8EF2-1E13-4E3D-9FB2-962E1D7E51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 useBgFill="1">
        <p:nvSpPr>
          <p:cNvPr id="16" name="Freeform 5">
            <a:extLst>
              <a:ext uri="{FF2B5EF4-FFF2-40B4-BE49-F238E27FC236}">
                <a16:creationId xmlns:a16="http://schemas.microsoft.com/office/drawing/2014/main" id="{608EAA06-5488-416B-B2B2-E55213011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271651" y="1762886"/>
            <a:ext cx="7656919" cy="3332229"/>
          </a:xfrm>
          <a:custGeom>
            <a:avLst/>
            <a:gdLst>
              <a:gd name="T0" fmla="*/ 1577 w 1601"/>
              <a:gd name="T1" fmla="*/ 0 h 696"/>
              <a:gd name="T2" fmla="*/ 833 w 1601"/>
              <a:gd name="T3" fmla="*/ 0 h 696"/>
              <a:gd name="T4" fmla="*/ 768 w 1601"/>
              <a:gd name="T5" fmla="*/ 0 h 696"/>
              <a:gd name="T6" fmla="*/ 24 w 1601"/>
              <a:gd name="T7" fmla="*/ 0 h 696"/>
              <a:gd name="T8" fmla="*/ 0 w 1601"/>
              <a:gd name="T9" fmla="*/ 27 h 696"/>
              <a:gd name="T10" fmla="*/ 0 w 1601"/>
              <a:gd name="T11" fmla="*/ 669 h 696"/>
              <a:gd name="T12" fmla="*/ 24 w 1601"/>
              <a:gd name="T13" fmla="*/ 696 h 696"/>
              <a:gd name="T14" fmla="*/ 768 w 1601"/>
              <a:gd name="T15" fmla="*/ 696 h 696"/>
              <a:gd name="T16" fmla="*/ 833 w 1601"/>
              <a:gd name="T17" fmla="*/ 696 h 696"/>
              <a:gd name="T18" fmla="*/ 1577 w 1601"/>
              <a:gd name="T19" fmla="*/ 696 h 696"/>
              <a:gd name="T20" fmla="*/ 1601 w 1601"/>
              <a:gd name="T21" fmla="*/ 669 h 696"/>
              <a:gd name="T22" fmla="*/ 1601 w 1601"/>
              <a:gd name="T23" fmla="*/ 27 h 696"/>
              <a:gd name="T24" fmla="*/ 1577 w 1601"/>
              <a:gd name="T25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1" h="696">
                <a:moveTo>
                  <a:pt x="1577" y="0"/>
                </a:moveTo>
                <a:cubicBezTo>
                  <a:pt x="833" y="0"/>
                  <a:pt x="833" y="0"/>
                  <a:pt x="833" y="0"/>
                </a:cubicBezTo>
                <a:cubicBezTo>
                  <a:pt x="768" y="0"/>
                  <a:pt x="768" y="0"/>
                  <a:pt x="7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2"/>
                  <a:pt x="0" y="27"/>
                </a:cubicBezTo>
                <a:cubicBezTo>
                  <a:pt x="0" y="669"/>
                  <a:pt x="0" y="669"/>
                  <a:pt x="0" y="669"/>
                </a:cubicBezTo>
                <a:cubicBezTo>
                  <a:pt x="0" y="684"/>
                  <a:pt x="11" y="696"/>
                  <a:pt x="24" y="696"/>
                </a:cubicBezTo>
                <a:cubicBezTo>
                  <a:pt x="768" y="696"/>
                  <a:pt x="768" y="696"/>
                  <a:pt x="768" y="696"/>
                </a:cubicBezTo>
                <a:cubicBezTo>
                  <a:pt x="833" y="696"/>
                  <a:pt x="833" y="696"/>
                  <a:pt x="833" y="696"/>
                </a:cubicBezTo>
                <a:cubicBezTo>
                  <a:pt x="1577" y="696"/>
                  <a:pt x="1577" y="696"/>
                  <a:pt x="1577" y="696"/>
                </a:cubicBezTo>
                <a:cubicBezTo>
                  <a:pt x="1590" y="696"/>
                  <a:pt x="1601" y="684"/>
                  <a:pt x="1601" y="669"/>
                </a:cubicBezTo>
                <a:cubicBezTo>
                  <a:pt x="1601" y="27"/>
                  <a:pt x="1601" y="27"/>
                  <a:pt x="1601" y="27"/>
                </a:cubicBezTo>
                <a:cubicBezTo>
                  <a:pt x="1601" y="12"/>
                  <a:pt x="1590" y="0"/>
                  <a:pt x="1577" y="0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1D7A15-33D2-4F14-9E38-65B9B16004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0733" y="2074339"/>
            <a:ext cx="7219954" cy="1828801"/>
          </a:xfrm>
        </p:spPr>
        <p:txBody>
          <a:bodyPr>
            <a:normAutofit/>
          </a:bodyPr>
          <a:lstStyle/>
          <a:p>
            <a:r>
              <a:rPr lang="en-GB" sz="4800" dirty="0"/>
              <a:t>‘The Pedestrian’ by Ray Bradbury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16EABB-0B97-476F-B977-D54BBEC82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80733" y="3903138"/>
            <a:ext cx="7219954" cy="104986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36AEC0"/>
                </a:solidFill>
              </a:rPr>
              <a:t>PLOT</a:t>
            </a:r>
          </a:p>
        </p:txBody>
      </p:sp>
    </p:spTree>
    <p:extLst>
      <p:ext uri="{BB962C8B-B14F-4D97-AF65-F5344CB8AC3E}">
        <p14:creationId xmlns:p14="http://schemas.microsoft.com/office/powerpoint/2010/main" val="1457677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4505F-C81B-4FFA-950C-2D7124282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‘The Pedestrian’ – plot task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D3AA9-C431-4C6E-B8BE-CCFB1E24D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Draw a plot diagram like the one at the beginning of </a:t>
            </a:r>
            <a:r>
              <a:rPr lang="en-GB"/>
              <a:t>the Power point </a:t>
            </a:r>
            <a:r>
              <a:rPr lang="en-GB" dirty="0"/>
              <a:t>and plot the action of ‘The Pedestrian’.</a:t>
            </a:r>
          </a:p>
          <a:p>
            <a:r>
              <a:rPr lang="en-GB" dirty="0"/>
              <a:t>Where does the action take place, what does the  protagonist (main character) experience, what is the conflict, climax and does everything get resolved? </a:t>
            </a:r>
          </a:p>
          <a:p>
            <a:r>
              <a:rPr lang="en-GB" dirty="0"/>
              <a:t>I will upload a plot structure for you to self assess yours against </a:t>
            </a:r>
          </a:p>
          <a:p>
            <a:r>
              <a:rPr lang="en-GB" dirty="0"/>
              <a:t>Tip: Go into detail as when you come to write your own story you want to feel like you have worked out and analysed another author’s plot </a:t>
            </a:r>
          </a:p>
        </p:txBody>
      </p:sp>
    </p:spTree>
    <p:extLst>
      <p:ext uri="{BB962C8B-B14F-4D97-AF65-F5344CB8AC3E}">
        <p14:creationId xmlns:p14="http://schemas.microsoft.com/office/powerpoint/2010/main" val="4107871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19600-6EB7-44C9-8A97-FBFCCD178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L.I. and S.C. reminder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9076E-1431-4A23-9314-5DEDCD97ED0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36900" indent="0">
              <a:buNone/>
            </a:pPr>
            <a:r>
              <a:rPr lang="en-GB" b="1" u="sng" dirty="0"/>
              <a:t>Learning Intentions</a:t>
            </a:r>
          </a:p>
          <a:p>
            <a:r>
              <a:rPr lang="en-GB" dirty="0"/>
              <a:t>To develop your understanding of how effective creative writing works</a:t>
            </a:r>
          </a:p>
          <a:p>
            <a:r>
              <a:rPr lang="en-GB" dirty="0"/>
              <a:t>Specifically, </a:t>
            </a:r>
            <a:r>
              <a:rPr lang="en-GB" b="1" u="sng" dirty="0"/>
              <a:t>plot, </a:t>
            </a:r>
            <a:r>
              <a:rPr lang="en-GB" dirty="0"/>
              <a:t>imagery, atmosphere and character</a:t>
            </a:r>
          </a:p>
          <a:p>
            <a:endParaRPr lang="en-GB" dirty="0"/>
          </a:p>
          <a:p>
            <a:r>
              <a:rPr lang="en-GB" dirty="0"/>
              <a:t>To develop your skills in creative writing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840C94-FCA9-43DA-AADC-4250FF15FAB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36900" indent="0">
              <a:buNone/>
            </a:pPr>
            <a:r>
              <a:rPr lang="en-GB" b="1" u="sng" dirty="0"/>
              <a:t>Success Criteria</a:t>
            </a:r>
          </a:p>
          <a:p>
            <a:pPr marL="36900" indent="0">
              <a:buNone/>
            </a:pPr>
            <a:r>
              <a:rPr lang="en-GB" dirty="0"/>
              <a:t>I can identify:</a:t>
            </a:r>
          </a:p>
          <a:p>
            <a:r>
              <a:rPr lang="en-GB" dirty="0"/>
              <a:t>plot developments</a:t>
            </a:r>
          </a:p>
          <a:p>
            <a:r>
              <a:rPr lang="en-GB" dirty="0"/>
              <a:t>imagery techniques</a:t>
            </a:r>
          </a:p>
          <a:p>
            <a:r>
              <a:rPr lang="en-GB" dirty="0"/>
              <a:t>atmosphere pointers</a:t>
            </a:r>
          </a:p>
          <a:p>
            <a:r>
              <a:rPr lang="en-GB" dirty="0"/>
              <a:t>character traits</a:t>
            </a:r>
          </a:p>
          <a:p>
            <a:endParaRPr lang="en-GB" dirty="0"/>
          </a:p>
          <a:p>
            <a:r>
              <a:rPr lang="en-GB" dirty="0"/>
              <a:t>I can create a piece of writing that incorporates the above </a:t>
            </a:r>
          </a:p>
        </p:txBody>
      </p:sp>
    </p:spTree>
    <p:extLst>
      <p:ext uri="{BB962C8B-B14F-4D97-AF65-F5344CB8AC3E}">
        <p14:creationId xmlns:p14="http://schemas.microsoft.com/office/powerpoint/2010/main" val="2218625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17D11-57D6-4DFB-ADEA-6957FA5DF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Plot reminder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653A0E-D834-42CB-8686-361EF7EE4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Plot is the storyline of a novel, short story, play, film etc. </a:t>
            </a:r>
          </a:p>
          <a:p>
            <a:r>
              <a:rPr lang="en-GB" dirty="0"/>
              <a:t>It is the outline of the main events</a:t>
            </a:r>
          </a:p>
          <a:p>
            <a:r>
              <a:rPr lang="en-GB" dirty="0"/>
              <a:t>The author arranges these events in a meaningful way to create and control the action</a:t>
            </a:r>
          </a:p>
          <a:p>
            <a:r>
              <a:rPr lang="en-GB" dirty="0"/>
              <a:t>Think of a critical essay text you studied in Nat 5, you will have studied plot</a:t>
            </a:r>
          </a:p>
          <a:p>
            <a:r>
              <a:rPr lang="en-GB" dirty="0"/>
              <a:t>You will need to carefully consider your plot when you come to write your creative folio piece </a:t>
            </a:r>
          </a:p>
          <a:p>
            <a:pPr marL="3690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3507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E70A317-DCED-4E80-AA2D-467D8702E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360D81-641C-4C24-89FA-A6C6153DE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791" y="835383"/>
            <a:ext cx="3382832" cy="349954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4200" dirty="0"/>
              <a:t>Plot diagram – simple but effective 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6D87845-294F-40CB-BC48-46455460D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5671" y="0"/>
            <a:ext cx="753632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DCBDEE1-AEDE-4EB6-BDFB-8FED9E4858E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24315" y="1364512"/>
            <a:ext cx="6197668" cy="41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555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A63E2-F54F-491E-920D-BBD4BDDB7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</p:spPr>
        <p:txBody>
          <a:bodyPr>
            <a:normAutofit/>
          </a:bodyPr>
          <a:lstStyle/>
          <a:p>
            <a:r>
              <a:rPr lang="en-GB"/>
              <a:t>Exposition/Beginning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581D3AD-3BD6-45E2-93F5-D4AFD2F4ED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582949"/>
              </p:ext>
            </p:extLst>
          </p:nvPr>
        </p:nvGraphicFramePr>
        <p:xfrm>
          <a:off x="914400" y="2076450"/>
          <a:ext cx="10353675" cy="3714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70621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8B776-F4A8-4A45-8BD0-E82518B7F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Rising action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0CFA0-7B8A-45FF-907B-F285BF9754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Conflict plays an important role here</a:t>
            </a:r>
          </a:p>
          <a:p>
            <a:r>
              <a:rPr lang="en-GB" dirty="0"/>
              <a:t>At this point in the story characters will often find themselves in a situation </a:t>
            </a:r>
          </a:p>
          <a:p>
            <a:r>
              <a:rPr lang="en-GB" dirty="0"/>
              <a:t>Conflict can be internal and external </a:t>
            </a:r>
            <a:r>
              <a:rPr lang="en-GB" dirty="0">
                <a:hlinkClick r:id="rId2"/>
              </a:rPr>
              <a:t>https://www.studiobinder.com/blog/what-is-conflict-in-a-story/</a:t>
            </a:r>
            <a:r>
              <a:rPr lang="en-GB" dirty="0"/>
              <a:t> </a:t>
            </a:r>
          </a:p>
          <a:p>
            <a:r>
              <a:rPr lang="en-GB" dirty="0"/>
              <a:t>This is what makes a story interesting</a:t>
            </a:r>
          </a:p>
          <a:p>
            <a:r>
              <a:rPr lang="en-GB" dirty="0"/>
              <a:t>A problem, an issue, something that makes the reader care and want to continue with the story </a:t>
            </a:r>
          </a:p>
        </p:txBody>
      </p:sp>
    </p:spTree>
    <p:extLst>
      <p:ext uri="{BB962C8B-B14F-4D97-AF65-F5344CB8AC3E}">
        <p14:creationId xmlns:p14="http://schemas.microsoft.com/office/powerpoint/2010/main" val="2063213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D8B59-3F72-4D0E-92D4-F12CCDD51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Climax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7864A-59B4-47DE-BCB3-8237DE59D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This is the interesting bit, the whole reason the story exists </a:t>
            </a:r>
          </a:p>
          <a:p>
            <a:r>
              <a:rPr lang="en-GB" dirty="0"/>
              <a:t>The highest point of emotional intensity </a:t>
            </a:r>
          </a:p>
          <a:p>
            <a:r>
              <a:rPr lang="en-GB" dirty="0"/>
              <a:t>In some stories there can be more than one climax </a:t>
            </a:r>
          </a:p>
          <a:p>
            <a:r>
              <a:rPr lang="en-GB" dirty="0"/>
              <a:t>The link below  explains climax in fantastic detail. </a:t>
            </a:r>
          </a:p>
          <a:p>
            <a:r>
              <a:rPr lang="en-GB" dirty="0"/>
              <a:t>Scroll down to see the different plot diagrams and examples</a:t>
            </a:r>
          </a:p>
          <a:p>
            <a:r>
              <a:rPr lang="en-GB" dirty="0">
                <a:hlinkClick r:id="rId2"/>
              </a:rPr>
              <a:t>https://www.litcharts.com/literary-devices-and-terms/climax-plot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9311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449FA-9013-4FB6-AC51-BBF4E6841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Falling action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9D02E-45FA-4280-8643-C21B8E825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This is where things start to calm down after the story’s climax</a:t>
            </a:r>
          </a:p>
          <a:p>
            <a:r>
              <a:rPr lang="en-GB" dirty="0"/>
              <a:t>Problems and issues start to get resolved </a:t>
            </a:r>
          </a:p>
          <a:p>
            <a:r>
              <a:rPr lang="en-GB" dirty="0"/>
              <a:t>Conflicts are lessened and there usually appears to be a resolution in sight</a:t>
            </a:r>
          </a:p>
          <a:p>
            <a:r>
              <a:rPr lang="en-GB" dirty="0"/>
              <a:t>There can be further issues but nothing as dramatic as what has happened already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2398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952FF-BD19-47D6-AC18-36DA37296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Resolution/Denouement/Ending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D4856-3A86-4EB8-8A54-F0FA4914BAA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Where the author ends the story </a:t>
            </a:r>
          </a:p>
          <a:p>
            <a:r>
              <a:rPr lang="en-GB" dirty="0"/>
              <a:t>All problems can be solved</a:t>
            </a:r>
          </a:p>
          <a:p>
            <a:r>
              <a:rPr lang="en-GB" dirty="0"/>
              <a:t>All conflicts can be resolved</a:t>
            </a:r>
          </a:p>
          <a:p>
            <a:r>
              <a:rPr lang="en-GB" dirty="0"/>
              <a:t>However, there can be questions left unanswered </a:t>
            </a:r>
          </a:p>
          <a:p>
            <a:r>
              <a:rPr lang="en-GB" dirty="0"/>
              <a:t>Potential for a sequel…</a:t>
            </a:r>
          </a:p>
          <a:p>
            <a:endParaRPr lang="en-GB" dirty="0"/>
          </a:p>
        </p:txBody>
      </p:sp>
      <p:pic>
        <p:nvPicPr>
          <p:cNvPr id="6" name="Content Placeholder 5" descr="A close up of a sign&#10;&#10;Description automatically generated">
            <a:extLst>
              <a:ext uri="{FF2B5EF4-FFF2-40B4-BE49-F238E27FC236}">
                <a16:creationId xmlns:a16="http://schemas.microsoft.com/office/drawing/2014/main" id="{072C8E3B-F003-4053-A0EA-93C13BB7119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696075" y="2278062"/>
            <a:ext cx="4286250" cy="3219450"/>
          </a:xfrm>
        </p:spPr>
      </p:pic>
    </p:spTree>
    <p:extLst>
      <p:ext uri="{BB962C8B-B14F-4D97-AF65-F5344CB8AC3E}">
        <p14:creationId xmlns:p14="http://schemas.microsoft.com/office/powerpoint/2010/main" val="3364577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AnalogousFromDarkSeedLeftStep">
      <a:dk1>
        <a:srgbClr val="000000"/>
      </a:dk1>
      <a:lt1>
        <a:srgbClr val="FFFFFF"/>
      </a:lt1>
      <a:dk2>
        <a:srgbClr val="213B33"/>
      </a:dk2>
      <a:lt2>
        <a:srgbClr val="E8E3E2"/>
      </a:lt2>
      <a:accent1>
        <a:srgbClr val="36AEC0"/>
      </a:accent1>
      <a:accent2>
        <a:srgbClr val="27B58C"/>
      </a:accent2>
      <a:accent3>
        <a:srgbClr val="33B65A"/>
      </a:accent3>
      <a:accent4>
        <a:srgbClr val="39B928"/>
      </a:accent4>
      <a:accent5>
        <a:srgbClr val="76B131"/>
      </a:accent5>
      <a:accent6>
        <a:srgbClr val="A2A924"/>
      </a:accent6>
      <a:hlink>
        <a:srgbClr val="539030"/>
      </a:hlink>
      <a:folHlink>
        <a:srgbClr val="7F7F7F"/>
      </a:folHlink>
    </a:clrScheme>
    <a:fontScheme name="Slate">
      <a:majorFont>
        <a:latin typeface="Goudy Old Style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oudy Old Style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DED1CBE0AC3740924453FAFBCDCCFD" ma:contentTypeVersion="11" ma:contentTypeDescription="Create a new document." ma:contentTypeScope="" ma:versionID="1d5ccc1b9905bb9dff1d1dc27a20ecbb">
  <xsd:schema xmlns:xsd="http://www.w3.org/2001/XMLSchema" xmlns:xs="http://www.w3.org/2001/XMLSchema" xmlns:p="http://schemas.microsoft.com/office/2006/metadata/properties" xmlns:ns2="5acfbc6d-af0b-48ff-ad58-352866980711" xmlns:ns3="f09990ad-5e20-4a52-9c65-59221d2f0bcf" targetNamespace="http://schemas.microsoft.com/office/2006/metadata/properties" ma:root="true" ma:fieldsID="c254a01584c5eb878e28316532188fae" ns2:_="" ns3:_="">
    <xsd:import namespace="5acfbc6d-af0b-48ff-ad58-352866980711"/>
    <xsd:import namespace="f09990ad-5e20-4a52-9c65-59221d2f0b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cfbc6d-af0b-48ff-ad58-3528669807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990ad-5e20-4a52-9c65-59221d2f0bc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61F1C1-9CB3-400B-971E-6AB97F6585F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1827DB6-0C4C-4E76-9C39-D8528545F3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4F1A2E-501A-466A-8D22-6E7EE1596D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cfbc6d-af0b-48ff-ad58-352866980711"/>
    <ds:schemaRef ds:uri="f09990ad-5e20-4a52-9c65-59221d2f0b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504</Words>
  <Application>Microsoft Office PowerPoint</Application>
  <PresentationFormat>Widescreen</PresentationFormat>
  <Paragraphs>57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Goudy Old Style</vt:lpstr>
      <vt:lpstr>Wingdings 2</vt:lpstr>
      <vt:lpstr>SlateVTI</vt:lpstr>
      <vt:lpstr>‘The Pedestrian’ by Ray Bradbury</vt:lpstr>
      <vt:lpstr>L.I. and S.C. reminder </vt:lpstr>
      <vt:lpstr>Plot reminder </vt:lpstr>
      <vt:lpstr>Plot diagram – simple but effective </vt:lpstr>
      <vt:lpstr>Exposition/Beginning </vt:lpstr>
      <vt:lpstr>Rising action </vt:lpstr>
      <vt:lpstr>Climax</vt:lpstr>
      <vt:lpstr>Falling action </vt:lpstr>
      <vt:lpstr>Resolution/Denouement/Ending </vt:lpstr>
      <vt:lpstr>‘The Pedestrian’ – plot task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‘The Pedestrian’ by Ray Bradbury</dc:title>
  <dc:creator>Katie</dc:creator>
  <cp:lastModifiedBy>Miss Riggs</cp:lastModifiedBy>
  <cp:revision>3</cp:revision>
  <dcterms:created xsi:type="dcterms:W3CDTF">2020-05-10T11:41:30Z</dcterms:created>
  <dcterms:modified xsi:type="dcterms:W3CDTF">2020-05-15T14:32:36Z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0x010100CEDED1CBE0AC3740924453FAFBCDCCFD</vt:lpwstr>
  </property>
</Properties>
</file>